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2" r:id="rId2"/>
    <p:sldId id="256" r:id="rId3"/>
    <p:sldId id="257" r:id="rId4"/>
    <p:sldId id="259" r:id="rId5"/>
    <p:sldId id="258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84EC8-F55D-4F2F-99DF-66C21F668D00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2FA8640-62AE-42F7-AD36-ECAF4F2C6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055EA-81E0-41C1-A6EF-150D5B77A61D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301A1-29FB-4360-BD07-44F49D570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BA41-70CD-4531-B522-E491814062E8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026E3-609B-43AF-A225-1329FDAF6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5AB35-0F40-41FC-9E7D-F464BF0D3371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DCB8E-09C4-4894-8846-76BBEB4FF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84296-297C-44DD-9765-4F7CF0F52A8F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0C1B-D083-47B0-AC7E-A4FBE28C5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7B696-E424-46DB-9469-B17ADD497FB3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2AB9-387F-408D-99EB-C63440527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93199D-B572-4B8C-8098-2EE472C19765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73DBF9-05B5-45F7-B5E5-EEC10744F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4164D-1BD1-464C-97FB-CF55B1A90975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3048E-A673-4ED7-911A-6DD41318D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91F73-7C04-4086-9ED6-DBC289B9D333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2748-3F9E-4AA2-A62D-C71C19038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2A38-1EC5-456A-9875-AD72580881DE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20D0F-6224-4765-B6B0-B4B38915F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443D7-65B2-4C31-B7F4-BEF31EBFB74A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B9646-C21D-4454-8F75-76C71CACD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255622D7-A390-439E-BE4B-45C3224F1786}" type="datetimeFigureOut">
              <a:rPr lang="ru-RU"/>
              <a:pPr>
                <a:defRPr/>
              </a:pPr>
              <a:t>08.04.2024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64E486C-DDE9-4108-98A0-A00A3851D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5" r:id="rId2"/>
    <p:sldLayoutId id="2147483874" r:id="rId3"/>
    <p:sldLayoutId id="2147483873" r:id="rId4"/>
    <p:sldLayoutId id="2147483877" r:id="rId5"/>
    <p:sldLayoutId id="2147483878" r:id="rId6"/>
    <p:sldLayoutId id="2147483872" r:id="rId7"/>
    <p:sldLayoutId id="2147483871" r:id="rId8"/>
    <p:sldLayoutId id="2147483870" r:id="rId9"/>
    <p:sldLayoutId id="2147483869" r:id="rId10"/>
    <p:sldLayoutId id="2147483868" r:id="rId11"/>
  </p:sldLayoutIdLst>
  <p:transition spd="slow">
    <p:checker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mg855.imageshack.us/img855/118/img1su.gif" TargetMode="External"/><Relationship Id="rId3" Type="http://schemas.openxmlformats.org/officeDocument/2006/relationships/hyperlink" Target="http://www.fond-sdd.org.ua/uploads/posts/2010-06/1276583935_1_thumb.jpg" TargetMode="External"/><Relationship Id="rId7" Type="http://schemas.openxmlformats.org/officeDocument/2006/relationships/hyperlink" Target="http://www.ozedu.ru/files/u1077/skanirovanie0009.jpg" TargetMode="External"/><Relationship Id="rId2" Type="http://schemas.openxmlformats.org/officeDocument/2006/relationships/hyperlink" Target="http://file.mobilmusic.ru/49/15/7a/948226-320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mistergid.ru/image/upload/2011-08-07/330026694634_ryo-rrrsrss_0041.jpg" TargetMode="External"/><Relationship Id="rId11" Type="http://schemas.openxmlformats.org/officeDocument/2006/relationships/hyperlink" Target="http://pozdrav.moy.su/_ph/35/2/596149845.jpg" TargetMode="External"/><Relationship Id="rId5" Type="http://schemas.openxmlformats.org/officeDocument/2006/relationships/hyperlink" Target="http://s52.radikal.ru/i135/1207/78/958d11dfaa70.jpg" TargetMode="External"/><Relationship Id="rId10" Type="http://schemas.openxmlformats.org/officeDocument/2006/relationships/hyperlink" Target="http://nsportal.ru/nachalnaya-shkola/vospitatelnaya-rabota/2012/01/15/volshebnye-slova" TargetMode="External"/><Relationship Id="rId4" Type="http://schemas.openxmlformats.org/officeDocument/2006/relationships/hyperlink" Target="http://i049.radikal.ru/1303/93/f0df425f0fcc.jpg" TargetMode="External"/><Relationship Id="rId9" Type="http://schemas.openxmlformats.org/officeDocument/2006/relationships/hyperlink" Target="http://nsportal.ru/detskiy-sad/razvitie-rechi/2014/02/28/konspekt-nod-v-podgotovitelnoy-gruppe-v-mire-dobroty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detskiy-sad/razvitie-rechi/2014/02/28/konspekt-nod-v-podgotovitelnoy-gruppe-v-mire-dobroty" TargetMode="External"/><Relationship Id="rId7" Type="http://schemas.openxmlformats.org/officeDocument/2006/relationships/hyperlink" Target="http://izlov.ru/docs/100/index-20430.html" TargetMode="External"/><Relationship Id="rId2" Type="http://schemas.openxmlformats.org/officeDocument/2006/relationships/hyperlink" Target="http://www.duremar.ru/imaginator/uploads/4ee0b4c02a6fc_21787-otkrytki-ne-obizhaysya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fion.ru/images/forum/f496e4c5616d7921e6b22e3d4d518be0.jpg" TargetMode="External"/><Relationship Id="rId5" Type="http://schemas.openxmlformats.org/officeDocument/2006/relationships/hyperlink" Target="http://scouteu.s3.amazonaws.com/cards/images_vt/merged/_2511.jpg" TargetMode="External"/><Relationship Id="rId4" Type="http://schemas.openxmlformats.org/officeDocument/2006/relationships/hyperlink" Target="http://www.fond-sdd.org.ua/uploads/posts/2010-06/1276583935_1_thumb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4752975"/>
          </a:xfrm>
        </p:spPr>
        <p:txBody>
          <a:bodyPr>
            <a:norm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Занятие на тему: </a:t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хорошо быть вежливым</a:t>
            </a:r>
            <a:r>
              <a:rPr lang="ru-RU" sz="3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Б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ru-RU" sz="3600" smtClean="0">
                <a:solidFill>
                  <a:srgbClr val="FF0000"/>
                </a:solidFill>
              </a:rPr>
              <a:t/>
            </a:r>
            <a:br>
              <a:rPr lang="ru-RU" sz="3600" smtClean="0">
                <a:solidFill>
                  <a:srgbClr val="FF0000"/>
                </a:solidFill>
              </a:rPr>
            </a:br>
            <a:r>
              <a:rPr lang="ru-RU" sz="3100" smtClean="0">
                <a:solidFill>
                  <a:srgbClr val="FF0000"/>
                </a:solidFill>
              </a:rPr>
              <a:t>                                         </a:t>
            </a:r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endParaRPr lang="ru-RU" sz="3100" dirty="0">
              <a:solidFill>
                <a:srgbClr val="FF0000"/>
              </a:solidFill>
            </a:endParaRPr>
          </a:p>
        </p:txBody>
      </p:sp>
      <p:pic>
        <p:nvPicPr>
          <p:cNvPr id="13315" name="Picture 2" descr="C:\Users\Ажибаева А.Ф. Школа\Desktop\post-31726-1286529882_thum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06850"/>
            <a:ext cx="3384550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 descr="C:\Users\Ажибаева А.Ф. Школа\Desktop\1_da-zdravstvuyut-vezhlivost-i-dobrot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983" r="15968" b="33313"/>
          <a:stretch>
            <a:fillRect/>
          </a:stretch>
        </p:blipFill>
        <p:spPr bwMode="auto">
          <a:xfrm>
            <a:off x="6948488" y="476250"/>
            <a:ext cx="219551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Каждый скажет на прощанье, уходя, всем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«До свиданья»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C:\Users\Ажибаева А.Ф. Школа\Desktop\niN7evwXO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133600"/>
            <a:ext cx="6115050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Помните!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Вежливость – лучшее лекарство от злобы, грубости, бескультурья.</a:t>
            </a:r>
          </a:p>
        </p:txBody>
      </p:sp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3213100"/>
            <a:ext cx="441642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25538"/>
            <a:ext cx="8229600" cy="56165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/>
              <a:t>2</a:t>
            </a:r>
            <a:r>
              <a:rPr lang="ru-RU" sz="1800" b="1" dirty="0" smtClean="0"/>
              <a:t> слайд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file.mobilmusic.ru/49/15/7a/948226-320.jpg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www.fond-sdd.org.ua/uploads/posts/2010-06/1276583935_1_thumb.jpg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/>
              <a:t>3</a:t>
            </a:r>
            <a:r>
              <a:rPr lang="ru-RU" sz="1800" b="1" dirty="0" smtClean="0"/>
              <a:t> слайд  </a:t>
            </a:r>
            <a:r>
              <a:rPr lang="en-US" sz="1800" b="1" dirty="0">
                <a:hlinkClick r:id="rId4"/>
              </a:rPr>
              <a:t>http://</a:t>
            </a:r>
            <a:r>
              <a:rPr lang="en-US" sz="1800" b="1" dirty="0" smtClean="0">
                <a:hlinkClick r:id="rId4"/>
              </a:rPr>
              <a:t>i049.radikal.ru/1303/93/f0df425f0fcc.jpg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en-US" sz="1800" b="1" dirty="0">
                <a:hlinkClick r:id="rId5"/>
              </a:rPr>
              <a:t>http://</a:t>
            </a:r>
            <a:r>
              <a:rPr lang="en-US" sz="1800" b="1" dirty="0" smtClean="0">
                <a:hlinkClick r:id="rId5"/>
              </a:rPr>
              <a:t>s52.radikal.ru/i135/1207/78/958d11dfaa70.jpg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en-US" sz="1800" b="1" dirty="0" smtClean="0">
                <a:hlinkClick r:id="rId6"/>
              </a:rPr>
              <a:t>http</a:t>
            </a:r>
            <a:r>
              <a:rPr lang="en-US" sz="1800" b="1" dirty="0">
                <a:hlinkClick r:id="rId6"/>
              </a:rPr>
              <a:t>://</a:t>
            </a:r>
            <a:r>
              <a:rPr lang="en-US" sz="1800" b="1" dirty="0" smtClean="0">
                <a:hlinkClick r:id="rId6"/>
              </a:rPr>
              <a:t>mistergid.ru/image/upload/2011-08-07/330026694634_ryo-rrrsrss_0041.jpg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en-US" sz="1800" b="1" dirty="0">
                <a:hlinkClick r:id="rId7"/>
              </a:rPr>
              <a:t>http://</a:t>
            </a:r>
            <a:r>
              <a:rPr lang="en-US" sz="1800" b="1" dirty="0" smtClean="0">
                <a:hlinkClick r:id="rId7"/>
              </a:rPr>
              <a:t>www.ozedu.ru/files/u1077/skanirovanie0009.jpg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en-US" sz="1800" b="1" dirty="0">
                <a:hlinkClick r:id="rId8"/>
              </a:rPr>
              <a:t>http://</a:t>
            </a:r>
            <a:r>
              <a:rPr lang="en-US" sz="1800" b="1" dirty="0" smtClean="0">
                <a:hlinkClick r:id="rId8"/>
              </a:rPr>
              <a:t>img855.imageshack.us/img855/118/img1su.gif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4 слайд </a:t>
            </a:r>
            <a:br>
              <a:rPr lang="ru-RU" sz="1800" b="1" dirty="0" smtClean="0"/>
            </a:br>
            <a:r>
              <a:rPr lang="en-US" sz="1800" b="1" dirty="0">
                <a:hlinkClick r:id="rId9"/>
              </a:rPr>
              <a:t>http://</a:t>
            </a:r>
            <a:r>
              <a:rPr lang="en-US" sz="1800" b="1" dirty="0" smtClean="0">
                <a:hlinkClick r:id="rId9"/>
              </a:rPr>
              <a:t>nsportal.ru/detskiy-sad/razvitie-rechi/2014/02/28/konspekt-nod-v-podgotovitelnoy-gruppe-v-mire-dobroty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5 слайд</a:t>
            </a:r>
            <a:br>
              <a:rPr lang="ru-RU" sz="1800" b="1" dirty="0" smtClean="0"/>
            </a:br>
            <a:r>
              <a:rPr lang="en-US" sz="1800" b="1" dirty="0" smtClean="0">
                <a:hlinkClick r:id="rId10"/>
              </a:rPr>
              <a:t>http</a:t>
            </a:r>
            <a:r>
              <a:rPr lang="en-US" sz="1800" b="1" dirty="0">
                <a:hlinkClick r:id="rId10"/>
              </a:rPr>
              <a:t>://</a:t>
            </a:r>
            <a:r>
              <a:rPr lang="en-US" sz="1800" b="1" dirty="0" smtClean="0">
                <a:hlinkClick r:id="rId10"/>
              </a:rPr>
              <a:t>nsportal.ru/nachalnaya-shkola/vospitatelnaya-rabota/2012/01/15/volshebnye-slova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6 слайд </a:t>
            </a:r>
            <a:br>
              <a:rPr lang="ru-RU" sz="1800" b="1" dirty="0" smtClean="0"/>
            </a:br>
            <a:r>
              <a:rPr lang="en-US" sz="1800" b="1" dirty="0">
                <a:hlinkClick r:id="rId9"/>
              </a:rPr>
              <a:t>http://</a:t>
            </a:r>
            <a:r>
              <a:rPr lang="en-US" sz="1800" b="1" dirty="0" smtClean="0">
                <a:hlinkClick r:id="rId9"/>
              </a:rPr>
              <a:t>nsportal.ru/detskiy-sad/razvitie-rechi/2014/02/28/konspekt-nod-v-podgotovitelnoy-gruppe-v-mire-dobroty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7 слайд</a:t>
            </a:r>
            <a:r>
              <a:rPr lang="en-US" sz="1800" b="1" dirty="0">
                <a:hlinkClick r:id="rId9"/>
              </a:rPr>
              <a:t> http://</a:t>
            </a:r>
            <a:r>
              <a:rPr lang="en-US" sz="1800" b="1" dirty="0" smtClean="0">
                <a:hlinkClick r:id="rId9"/>
              </a:rPr>
              <a:t>nsportal.ru/detskiy-sad/razvitie-rechi/2014/02/28/konspekt-nod-v-podgotovitelnoy-gruppe-v-mire-dobroty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en-US" sz="1800" b="1" dirty="0">
                <a:hlinkClick r:id="rId11"/>
              </a:rPr>
              <a:t>http://pozdrav.moy.su/_</a:t>
            </a:r>
            <a:r>
              <a:rPr lang="en-US" sz="1800" b="1" dirty="0" smtClean="0">
                <a:hlinkClick r:id="rId11"/>
              </a:rPr>
              <a:t>ph/35/2/596149845.jpg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8 слайд </a:t>
            </a:r>
            <a:r>
              <a:rPr lang="en-US" sz="1800" b="1" dirty="0">
                <a:hlinkClick r:id="rId9"/>
              </a:rPr>
              <a:t>http://nsportal.ru/detskiy-sad/razvitie-rechi/2014/02/28/konspekt-nod-v-podgotovitelnoy-gruppe-v-mire-dobroty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875"/>
            <a:ext cx="8229600" cy="44640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200" b="1" dirty="0">
                <a:hlinkClick r:id="rId2"/>
              </a:rPr>
              <a:t>http://</a:t>
            </a:r>
            <a:r>
              <a:rPr lang="en-US" sz="2200" b="1" dirty="0" smtClean="0">
                <a:hlinkClick r:id="rId2"/>
              </a:rPr>
              <a:t>www.duremar.ru/imaginator/uploads/4ee0b4c02a6fc_21787-otkrytki-ne-obizhaysya.jpg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9 слайд</a:t>
            </a:r>
            <a:br>
              <a:rPr lang="ru-RU" sz="2200" b="1" dirty="0" smtClean="0"/>
            </a:br>
            <a:r>
              <a:rPr lang="ru-RU" sz="2200" b="1" dirty="0" smtClean="0"/>
              <a:t> </a:t>
            </a:r>
            <a:r>
              <a:rPr lang="en-US" sz="2200" b="1" dirty="0">
                <a:hlinkClick r:id="rId3"/>
              </a:rPr>
              <a:t>http://</a:t>
            </a:r>
            <a:r>
              <a:rPr lang="en-US" sz="2200" b="1" dirty="0" smtClean="0">
                <a:hlinkClick r:id="rId3"/>
              </a:rPr>
              <a:t>nsportal.ru/detskiy-sad/razvitie-rechi/2014/02/28/konspekt-nod-v-podgotovitelnoy-gruppe-v-mire-dobroty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en-US" sz="2200" b="1" dirty="0">
                <a:hlinkClick r:id="rId4"/>
              </a:rPr>
              <a:t>http://</a:t>
            </a:r>
            <a:r>
              <a:rPr lang="en-US" sz="2200" b="1" dirty="0" smtClean="0">
                <a:hlinkClick r:id="rId4"/>
              </a:rPr>
              <a:t>www.fond-sdd.org.ua/uploads/posts/2010-06/1276583935_1_thumb.jpg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10 слайд </a:t>
            </a:r>
            <a:br>
              <a:rPr lang="ru-RU" sz="2200" b="1" dirty="0" smtClean="0"/>
            </a:br>
            <a:r>
              <a:rPr lang="en-US" sz="2000" b="1" dirty="0">
                <a:hlinkClick r:id="rId3"/>
              </a:rPr>
              <a:t>http://nsportal.ru/detskiy-sad/razvitie-rechi/2014/02/28/konspekt-nod-v-podgotovitelnoy-gruppe-v-mire-dobroty</a:t>
            </a:r>
            <a:r>
              <a:rPr lang="ru-RU" b="1" dirty="0"/>
              <a:t/>
            </a:r>
            <a:br>
              <a:rPr lang="ru-RU" b="1" dirty="0"/>
            </a:br>
            <a:r>
              <a:rPr lang="en-US" sz="2000" b="1" dirty="0">
                <a:hlinkClick r:id="rId5"/>
              </a:rPr>
              <a:t>http://scouteu.s3.amazonaws.com/cards/images_vt/merged/_</a:t>
            </a:r>
            <a:r>
              <a:rPr lang="en-US" sz="2000" b="1" dirty="0" smtClean="0">
                <a:hlinkClick r:id="rId5"/>
              </a:rPr>
              <a:t>2511.jpg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800" b="1" dirty="0" smtClean="0"/>
              <a:t>11 слайд </a:t>
            </a:r>
            <a:br>
              <a:rPr lang="ru-RU" sz="1800" b="1" dirty="0" smtClean="0"/>
            </a:br>
            <a:r>
              <a:rPr lang="en-US" sz="1800" b="1" dirty="0">
                <a:hlinkClick r:id="rId6"/>
              </a:rPr>
              <a:t>http://</a:t>
            </a:r>
            <a:r>
              <a:rPr lang="en-US" sz="1800" b="1" dirty="0" smtClean="0">
                <a:hlinkClick r:id="rId6"/>
              </a:rPr>
              <a:t>fion.ru/images/forum/f496e4c5616d7921e6b22e3d4d518be0.jpg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en-US" sz="1800" b="1" dirty="0">
                <a:hlinkClick r:id="rId7"/>
              </a:rPr>
              <a:t>http://</a:t>
            </a:r>
            <a:r>
              <a:rPr lang="en-US" sz="1800" b="1" dirty="0" smtClean="0">
                <a:hlinkClick r:id="rId7"/>
              </a:rPr>
              <a:t>izlov.ru/docs/100/index-20430.html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9050"/>
          </a:xfrm>
        </p:spPr>
        <p:txBody>
          <a:bodyPr/>
          <a:lstStyle/>
          <a:p>
            <a:r>
              <a:rPr lang="ru-RU" sz="7200" smtClean="0"/>
              <a:t>   </a:t>
            </a:r>
            <a:br>
              <a:rPr lang="ru-RU" sz="7200" smtClean="0"/>
            </a:br>
            <a:r>
              <a:rPr lang="ru-RU" i="1" u="sng" smtClean="0">
                <a:solidFill>
                  <a:srgbClr val="0070C0"/>
                </a:solidFill>
              </a:rPr>
              <a:t>Как хорошо быть вежливым </a:t>
            </a:r>
          </a:p>
        </p:txBody>
      </p:sp>
      <p:pic>
        <p:nvPicPr>
          <p:cNvPr id="14338" name="Picture 2" descr="C:\Users\Ажибаева А.Ф. Школа\Desktop\post-31726-1286529882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88913"/>
            <a:ext cx="3384550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 descr="C:\Users\Ажибаева А.Ф. Школа\Desktop\1_da-zdravstvuyut-vezhlivost-i-dobro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860800"/>
            <a:ext cx="359886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862"/>
          </a:xfrm>
        </p:spPr>
        <p:txBody>
          <a:bodyPr/>
          <a:lstStyle/>
          <a:p>
            <a:r>
              <a:rPr lang="ru-RU" b="1" i="1" smtClean="0">
                <a:solidFill>
                  <a:srgbClr val="FF0000"/>
                </a:solidFill>
              </a:rPr>
              <a:t>Вежливость</a:t>
            </a:r>
            <a:r>
              <a:rPr lang="ru-RU" i="1" smtClean="0"/>
              <a:t> — </a:t>
            </a:r>
            <a:r>
              <a:rPr lang="ru-RU" sz="3100" i="1" smtClean="0"/>
              <a:t>это умение вести себя так, чтобы другим было приятно с тобой</a:t>
            </a:r>
          </a:p>
        </p:txBody>
      </p:sp>
      <p:pic>
        <p:nvPicPr>
          <p:cNvPr id="15362" name="Picture 2" descr="C:\Users\Ажибаева А.Ф. Школа\Desktop\330026694634_ryo-rrrsrss_00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420938"/>
            <a:ext cx="17367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C:\Users\Ажибаева А.Ф. Школа\Desktop\cf49ecffc2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465638"/>
            <a:ext cx="2447925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0038" y="4579938"/>
            <a:ext cx="3059112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975" y="1773238"/>
            <a:ext cx="6408738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971550" y="549275"/>
            <a:ext cx="7715250" cy="863600"/>
          </a:xfrm>
        </p:spPr>
        <p:txBody>
          <a:bodyPr/>
          <a:lstStyle/>
          <a:p>
            <a:r>
              <a:rPr lang="ru-RU" smtClean="0">
                <a:solidFill>
                  <a:srgbClr val="92D050"/>
                </a:solidFill>
              </a:rPr>
              <a:t> Игра. «Доскажи словечко…..»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650" y="1341438"/>
            <a:ext cx="6624638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Растает даже ледяная глыба от слова тёплого …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Как, похоже, слово «царствуй», на приветливое слово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здравствуй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Зазеленеет старый пень, когда услышит……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добрый день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тебя ругают за шалости, надо сказать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…..простите, пожалуйста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Если друг попал в беду…..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помоги ему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Решай споры словами, а не…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кулаками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2788" y="1974850"/>
            <a:ext cx="7785100" cy="1371600"/>
          </a:xfr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3" y="1412875"/>
            <a:ext cx="7772400" cy="4608513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Здравствуйте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Извините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Пожалуйста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Благодарю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свидания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Доброе утро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Добрый день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Добрый вечер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Приятного аппетита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Будьте здоровы </a:t>
            </a:r>
            <a:r>
              <a:rPr lang="ru-RU" sz="3200" i="1" dirty="0"/>
              <a:t/>
            </a:r>
            <a:br>
              <a:rPr lang="ru-RU" sz="3200" i="1" dirty="0"/>
            </a:br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FF0000"/>
                </a:solidFill>
              </a:rPr>
              <a:t>Физминутка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403350" y="2136775"/>
            <a:ext cx="6553200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Georgia" pitchFamily="18" charset="0"/>
              </a:rPr>
              <a:t>Мы устали, засиделись, нам размяться захотелось, </a:t>
            </a:r>
          </a:p>
          <a:p>
            <a:r>
              <a:rPr lang="ru-RU" sz="3200">
                <a:latin typeface="Georgia" pitchFamily="18" charset="0"/>
              </a:rPr>
              <a:t>Руки в боки, улыбнулись, </a:t>
            </a:r>
          </a:p>
          <a:p>
            <a:r>
              <a:rPr lang="ru-RU" sz="3200">
                <a:latin typeface="Georgia" pitchFamily="18" charset="0"/>
              </a:rPr>
              <a:t>Вправо, влево повернулись.</a:t>
            </a:r>
          </a:p>
          <a:p>
            <a:r>
              <a:rPr lang="ru-RU" sz="3200">
                <a:latin typeface="Georgia" pitchFamily="18" charset="0"/>
              </a:rPr>
              <a:t>Руки тянем в потолок, </a:t>
            </a:r>
          </a:p>
          <a:p>
            <a:r>
              <a:rPr lang="ru-RU" sz="3200">
                <a:latin typeface="Georgia" pitchFamily="18" charset="0"/>
              </a:rPr>
              <a:t>Будто к солнышку цветок.</a:t>
            </a:r>
          </a:p>
          <a:p>
            <a:r>
              <a:rPr lang="ru-RU" sz="3200">
                <a:latin typeface="Georgia" pitchFamily="18" charset="0"/>
              </a:rPr>
              <a:t>А теперь давайте вместе</a:t>
            </a:r>
          </a:p>
          <a:p>
            <a:r>
              <a:rPr lang="ru-RU" sz="3200">
                <a:latin typeface="Georgia" pitchFamily="18" charset="0"/>
              </a:rPr>
              <a:t>Мы попрыгаем на месте.</a:t>
            </a:r>
          </a:p>
        </p:txBody>
      </p:sp>
      <p:pic>
        <p:nvPicPr>
          <p:cNvPr id="1026" name="Picture 2" descr="C:\Users\Ажибаева А.Ф. Школа\Desktop\0_1ba94_659ffa1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3725" y="2244725"/>
            <a:ext cx="2014538" cy="305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908050"/>
            <a:ext cx="8229600" cy="10699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/>
              <a:t>Чтобы что-то попросить, нужно вежливыми быть.</a:t>
            </a:r>
            <a:br>
              <a:rPr lang="ru-RU" sz="2700" dirty="0"/>
            </a:br>
            <a:r>
              <a:rPr lang="ru-RU" sz="2700" dirty="0"/>
              <a:t>Мы </a:t>
            </a:r>
            <a:r>
              <a:rPr lang="ru-RU" sz="2700" dirty="0">
                <a:solidFill>
                  <a:srgbClr val="FF0000"/>
                </a:solidFill>
              </a:rPr>
              <a:t>«пожалуйста» </a:t>
            </a:r>
            <a:r>
              <a:rPr lang="ru-RU" sz="2700" dirty="0"/>
              <a:t>добавим – будем все довольны сами!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жибаева А.Ф. Школа\Desktop\3e7bde5fcaf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276475"/>
            <a:ext cx="60483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Если наступил на ножку, хоть случайно, хоть немножко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Сразу говори  </a:t>
            </a:r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«Простите»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или лучше  </a:t>
            </a:r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«Извините».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Ажибаева А.Ф. Школа\Desktop\sorry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2205038"/>
            <a:ext cx="45370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975" y="1836738"/>
            <a:ext cx="3832225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Угостил тебя конфетой или что-то подарил,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Спасибо»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говори за это, чтобы вежливым ты был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C:\Users\Ажибаева А.Ф. Школа\Desktop\6f5ce3e8c6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2276475"/>
            <a:ext cx="5351463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613</TotalTime>
  <Words>172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Занятие на тему:  Как хорошо быть вежливым 4 Б класс                                                                                     </vt:lpstr>
      <vt:lpstr>    Как хорошо быть вежливым </vt:lpstr>
      <vt:lpstr>Вежливость — это умение вести себя так, чтобы другим было приятно с тобой</vt:lpstr>
      <vt:lpstr> Игра. «Доскажи словечко…..»</vt:lpstr>
      <vt:lpstr>Слайд 5</vt:lpstr>
      <vt:lpstr>Физминутка</vt:lpstr>
      <vt:lpstr>Чтобы что-то попросить, нужно вежливыми быть. Мы «пожалуйста» добавим – будем все довольны сами! </vt:lpstr>
      <vt:lpstr>Если наступил на ножку, хоть случайно, хоть немножко Сразу говори  «Простите» или лучше  «Извините».  </vt:lpstr>
      <vt:lpstr>Угостил тебя конфетой или что-то подарил, « Спасибо» говори за это, чтобы вежливым ты был </vt:lpstr>
      <vt:lpstr>Каждый скажет на прощанье, уходя, всем «До свиданья» </vt:lpstr>
      <vt:lpstr>Помните!   Вежливость – лучшее лекарство от злобы, грубости, бескультурья.</vt:lpstr>
      <vt:lpstr>2 слайд http://file.mobilmusic.ru/49/15/7a/948226-320.jpg  http://www.fond-sdd.org.ua/uploads/posts/2010-06/1276583935_1_thumb.jpg 3 слайд  http://i049.radikal.ru/1303/93/f0df425f0fcc.jpg http://s52.radikal.ru/i135/1207/78/958d11dfaa70.jpg http://mistergid.ru/image/upload/2011-08-07/330026694634_ryo-rrrsrss_0041.jpg http://www.ozedu.ru/files/u1077/skanirovanie0009.jpg http://img855.imageshack.us/img855/118/img1su.gif 4 слайд  http://nsportal.ru/detskiy-sad/razvitie-rechi/2014/02/28/konspekt-nod-v-podgotovitelnoy-gruppe-v-mire-dobroty 5 слайд http://nsportal.ru/nachalnaya-shkola/vospitatelnaya-rabota/2012/01/15/volshebnye-slova 6 слайд  http://nsportal.ru/detskiy-sad/razvitie-rechi/2014/02/28/konspekt-nod-v-podgotovitelnoy-gruppe-v-mire-dobroty 7 слайд http://nsportal.ru/detskiy-sad/razvitie-rechi/2014/02/28/konspekt-nod-v-podgotovitelnoy-gruppe-v-mire-dobroty http://pozdrav.moy.su/_ph/35/2/596149845.jpg 8 слайд http://nsportal.ru/detskiy-sad/razvitie-rechi/2014/02/28/konspekt-nod-v-podgotovitelnoy-gruppe-v-mire-dobroty  </vt:lpstr>
      <vt:lpstr>http://www.duremar.ru/imaginator/uploads/4ee0b4c02a6fc_21787-otkrytki-ne-obizhaysya.jpg 9 слайд  http://nsportal.ru/detskiy-sad/razvitie-rechi/2014/02/28/konspekt-nod-v-podgotovitelnoy-gruppe-v-mire-dobroty http://www.fond-sdd.org.ua/uploads/posts/2010-06/1276583935_1_thumb.jpg 10 слайд  http://nsportal.ru/detskiy-sad/razvitie-rechi/2014/02/28/konspekt-nod-v-podgotovitelnoy-gruppe-v-mire-dobroty http://scouteu.s3.amazonaws.com/cards/images_vt/merged/_2511.jpg 11 слайд  http://fion.ru/images/forum/f496e4c5616d7921e6b22e3d4d518be0.jpg http://izlov.ru/docs/100/index-20430.html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Как хорошо быть вежливым </dc:title>
  <dc:creator>Батанин А.В.</dc:creator>
  <cp:lastModifiedBy>Наталья</cp:lastModifiedBy>
  <cp:revision>33</cp:revision>
  <dcterms:created xsi:type="dcterms:W3CDTF">2014-01-24T07:07:51Z</dcterms:created>
  <dcterms:modified xsi:type="dcterms:W3CDTF">2024-04-08T18:09:07Z</dcterms:modified>
</cp:coreProperties>
</file>